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32604" autoAdjust="0"/>
    <p:restoredTop sz="94660"/>
  </p:normalViewPr>
  <p:slideViewPr>
    <p:cSldViewPr snapToGrid="0">
      <p:cViewPr varScale="1">
        <p:scale>
          <a:sx n="101" d="100"/>
          <a:sy n="101" d="100"/>
        </p:scale>
        <p:origin x="138" y="34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ZA"/>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ZA"/>
          </a:p>
        </p:txBody>
      </p:sp>
      <p:sp>
        <p:nvSpPr>
          <p:cNvPr id="4" name="Date Placeholder 3"/>
          <p:cNvSpPr>
            <a:spLocks noGrp="1"/>
          </p:cNvSpPr>
          <p:nvPr>
            <p:ph type="dt" sz="half" idx="10"/>
          </p:nvPr>
        </p:nvSpPr>
        <p:spPr/>
        <p:txBody>
          <a:bodyPr/>
          <a:lstStyle/>
          <a:p>
            <a:fld id="{740B256E-778E-43A7-B6EC-8A7FC8F1350C}" type="datetimeFigureOut">
              <a:rPr lang="en-ZA" smtClean="0"/>
              <a:t>2016/07/31</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15793382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Vertical Text Placeholder 2"/>
          <p:cNvSpPr>
            <a:spLocks noGrp="1"/>
          </p:cNvSpPr>
          <p:nvPr>
            <p:ph type="body" orient="vert" idx="1"/>
          </p:nvPr>
        </p:nvSpPr>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Date Placeholder 3"/>
          <p:cNvSpPr>
            <a:spLocks noGrp="1"/>
          </p:cNvSpPr>
          <p:nvPr>
            <p:ph type="dt" sz="half" idx="10"/>
          </p:nvPr>
        </p:nvSpPr>
        <p:spPr/>
        <p:txBody>
          <a:bodyPr/>
          <a:lstStyle/>
          <a:p>
            <a:fld id="{740B256E-778E-43A7-B6EC-8A7FC8F1350C}" type="datetimeFigureOut">
              <a:rPr lang="en-ZA" smtClean="0"/>
              <a:t>2016/07/31</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16197516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ZA"/>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Date Placeholder 3"/>
          <p:cNvSpPr>
            <a:spLocks noGrp="1"/>
          </p:cNvSpPr>
          <p:nvPr>
            <p:ph type="dt" sz="half" idx="10"/>
          </p:nvPr>
        </p:nvSpPr>
        <p:spPr/>
        <p:txBody>
          <a:bodyPr/>
          <a:lstStyle/>
          <a:p>
            <a:fld id="{740B256E-778E-43A7-B6EC-8A7FC8F1350C}" type="datetimeFigureOut">
              <a:rPr lang="en-ZA" smtClean="0"/>
              <a:t>2016/07/31</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93429642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Date Placeholder 3"/>
          <p:cNvSpPr>
            <a:spLocks noGrp="1"/>
          </p:cNvSpPr>
          <p:nvPr>
            <p:ph type="dt" sz="half" idx="10"/>
          </p:nvPr>
        </p:nvSpPr>
        <p:spPr/>
        <p:txBody>
          <a:bodyPr/>
          <a:lstStyle/>
          <a:p>
            <a:fld id="{740B256E-778E-43A7-B6EC-8A7FC8F1350C}" type="datetimeFigureOut">
              <a:rPr lang="en-ZA" smtClean="0"/>
              <a:t>2016/07/31</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210696960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ZA"/>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p:txBody>
          <a:bodyPr/>
          <a:lstStyle/>
          <a:p>
            <a:fld id="{740B256E-778E-43A7-B6EC-8A7FC8F1350C}" type="datetimeFigureOut">
              <a:rPr lang="en-ZA" smtClean="0"/>
              <a:t>2016/07/31</a:t>
            </a:fld>
            <a:endParaRPr lang="en-ZA"/>
          </a:p>
        </p:txBody>
      </p:sp>
      <p:sp>
        <p:nvSpPr>
          <p:cNvPr id="5" name="Footer Placeholder 4"/>
          <p:cNvSpPr>
            <a:spLocks noGrp="1"/>
          </p:cNvSpPr>
          <p:nvPr>
            <p:ph type="ftr" sz="quarter" idx="11"/>
          </p:nvPr>
        </p:nvSpPr>
        <p:spPr/>
        <p:txBody>
          <a:bodyPr/>
          <a:lstStyle/>
          <a:p>
            <a:endParaRPr lang="en-ZA"/>
          </a:p>
        </p:txBody>
      </p:sp>
      <p:sp>
        <p:nvSpPr>
          <p:cNvPr id="6" name="Slide Number Placeholder 5"/>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141092109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Content Placeholder 2"/>
          <p:cNvSpPr>
            <a:spLocks noGrp="1"/>
          </p:cNvSpPr>
          <p:nvPr>
            <p:ph sz="half" idx="1"/>
          </p:nvPr>
        </p:nvSpPr>
        <p:spPr>
          <a:xfrm>
            <a:off x="838200" y="1825625"/>
            <a:ext cx="518160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Content Placeholder 3"/>
          <p:cNvSpPr>
            <a:spLocks noGrp="1"/>
          </p:cNvSpPr>
          <p:nvPr>
            <p:ph sz="half" idx="2"/>
          </p:nvPr>
        </p:nvSpPr>
        <p:spPr>
          <a:xfrm>
            <a:off x="6172200" y="1825625"/>
            <a:ext cx="5181600" cy="435133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5" name="Date Placeholder 4"/>
          <p:cNvSpPr>
            <a:spLocks noGrp="1"/>
          </p:cNvSpPr>
          <p:nvPr>
            <p:ph type="dt" sz="half" idx="10"/>
          </p:nvPr>
        </p:nvSpPr>
        <p:spPr/>
        <p:txBody>
          <a:bodyPr/>
          <a:lstStyle/>
          <a:p>
            <a:fld id="{740B256E-778E-43A7-B6EC-8A7FC8F1350C}" type="datetimeFigureOut">
              <a:rPr lang="en-ZA" smtClean="0"/>
              <a:t>2016/07/31</a:t>
            </a:fld>
            <a:endParaRPr lang="en-ZA"/>
          </a:p>
        </p:txBody>
      </p:sp>
      <p:sp>
        <p:nvSpPr>
          <p:cNvPr id="6" name="Footer Placeholder 5"/>
          <p:cNvSpPr>
            <a:spLocks noGrp="1"/>
          </p:cNvSpPr>
          <p:nvPr>
            <p:ph type="ftr" sz="quarter" idx="11"/>
          </p:nvPr>
        </p:nvSpPr>
        <p:spPr/>
        <p:txBody>
          <a:bodyPr/>
          <a:lstStyle/>
          <a:p>
            <a:endParaRPr lang="en-ZA"/>
          </a:p>
        </p:txBody>
      </p:sp>
      <p:sp>
        <p:nvSpPr>
          <p:cNvPr id="7" name="Slide Number Placeholder 6"/>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322848076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ZA"/>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7" name="Date Placeholder 6"/>
          <p:cNvSpPr>
            <a:spLocks noGrp="1"/>
          </p:cNvSpPr>
          <p:nvPr>
            <p:ph type="dt" sz="half" idx="10"/>
          </p:nvPr>
        </p:nvSpPr>
        <p:spPr/>
        <p:txBody>
          <a:bodyPr/>
          <a:lstStyle/>
          <a:p>
            <a:fld id="{740B256E-778E-43A7-B6EC-8A7FC8F1350C}" type="datetimeFigureOut">
              <a:rPr lang="en-ZA" smtClean="0"/>
              <a:t>2016/07/31</a:t>
            </a:fld>
            <a:endParaRPr lang="en-ZA"/>
          </a:p>
        </p:txBody>
      </p:sp>
      <p:sp>
        <p:nvSpPr>
          <p:cNvPr id="8" name="Footer Placeholder 7"/>
          <p:cNvSpPr>
            <a:spLocks noGrp="1"/>
          </p:cNvSpPr>
          <p:nvPr>
            <p:ph type="ftr" sz="quarter" idx="11"/>
          </p:nvPr>
        </p:nvSpPr>
        <p:spPr/>
        <p:txBody>
          <a:bodyPr/>
          <a:lstStyle/>
          <a:p>
            <a:endParaRPr lang="en-ZA"/>
          </a:p>
        </p:txBody>
      </p:sp>
      <p:sp>
        <p:nvSpPr>
          <p:cNvPr id="9" name="Slide Number Placeholder 8"/>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259012740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ZA"/>
          </a:p>
        </p:txBody>
      </p:sp>
      <p:sp>
        <p:nvSpPr>
          <p:cNvPr id="3" name="Date Placeholder 2"/>
          <p:cNvSpPr>
            <a:spLocks noGrp="1"/>
          </p:cNvSpPr>
          <p:nvPr>
            <p:ph type="dt" sz="half" idx="10"/>
          </p:nvPr>
        </p:nvSpPr>
        <p:spPr/>
        <p:txBody>
          <a:bodyPr/>
          <a:lstStyle/>
          <a:p>
            <a:fld id="{740B256E-778E-43A7-B6EC-8A7FC8F1350C}" type="datetimeFigureOut">
              <a:rPr lang="en-ZA" smtClean="0"/>
              <a:t>2016/07/31</a:t>
            </a:fld>
            <a:endParaRPr lang="en-ZA"/>
          </a:p>
        </p:txBody>
      </p:sp>
      <p:sp>
        <p:nvSpPr>
          <p:cNvPr id="4" name="Footer Placeholder 3"/>
          <p:cNvSpPr>
            <a:spLocks noGrp="1"/>
          </p:cNvSpPr>
          <p:nvPr>
            <p:ph type="ftr" sz="quarter" idx="11"/>
          </p:nvPr>
        </p:nvSpPr>
        <p:spPr/>
        <p:txBody>
          <a:bodyPr/>
          <a:lstStyle/>
          <a:p>
            <a:endParaRPr lang="en-ZA"/>
          </a:p>
        </p:txBody>
      </p:sp>
      <p:sp>
        <p:nvSpPr>
          <p:cNvPr id="5" name="Slide Number Placeholder 4"/>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60506568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40B256E-778E-43A7-B6EC-8A7FC8F1350C}" type="datetimeFigureOut">
              <a:rPr lang="en-ZA" smtClean="0"/>
              <a:t>2016/07/31</a:t>
            </a:fld>
            <a:endParaRPr lang="en-ZA"/>
          </a:p>
        </p:txBody>
      </p:sp>
      <p:sp>
        <p:nvSpPr>
          <p:cNvPr id="3" name="Footer Placeholder 2"/>
          <p:cNvSpPr>
            <a:spLocks noGrp="1"/>
          </p:cNvSpPr>
          <p:nvPr>
            <p:ph type="ftr" sz="quarter" idx="11"/>
          </p:nvPr>
        </p:nvSpPr>
        <p:spPr/>
        <p:txBody>
          <a:bodyPr/>
          <a:lstStyle/>
          <a:p>
            <a:endParaRPr lang="en-ZA"/>
          </a:p>
        </p:txBody>
      </p:sp>
      <p:sp>
        <p:nvSpPr>
          <p:cNvPr id="4" name="Slide Number Placeholder 3"/>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160575269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ZA"/>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740B256E-778E-43A7-B6EC-8A7FC8F1350C}" type="datetimeFigureOut">
              <a:rPr lang="en-ZA" smtClean="0"/>
              <a:t>2016/07/31</a:t>
            </a:fld>
            <a:endParaRPr lang="en-ZA"/>
          </a:p>
        </p:txBody>
      </p:sp>
      <p:sp>
        <p:nvSpPr>
          <p:cNvPr id="6" name="Footer Placeholder 5"/>
          <p:cNvSpPr>
            <a:spLocks noGrp="1"/>
          </p:cNvSpPr>
          <p:nvPr>
            <p:ph type="ftr" sz="quarter" idx="11"/>
          </p:nvPr>
        </p:nvSpPr>
        <p:spPr/>
        <p:txBody>
          <a:bodyPr/>
          <a:lstStyle/>
          <a:p>
            <a:endParaRPr lang="en-ZA"/>
          </a:p>
        </p:txBody>
      </p:sp>
      <p:sp>
        <p:nvSpPr>
          <p:cNvPr id="7" name="Slide Number Placeholder 6"/>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186779217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ZA"/>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ZA"/>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p:txBody>
          <a:bodyPr/>
          <a:lstStyle/>
          <a:p>
            <a:fld id="{740B256E-778E-43A7-B6EC-8A7FC8F1350C}" type="datetimeFigureOut">
              <a:rPr lang="en-ZA" smtClean="0"/>
              <a:t>2016/07/31</a:t>
            </a:fld>
            <a:endParaRPr lang="en-ZA"/>
          </a:p>
        </p:txBody>
      </p:sp>
      <p:sp>
        <p:nvSpPr>
          <p:cNvPr id="6" name="Footer Placeholder 5"/>
          <p:cNvSpPr>
            <a:spLocks noGrp="1"/>
          </p:cNvSpPr>
          <p:nvPr>
            <p:ph type="ftr" sz="quarter" idx="11"/>
          </p:nvPr>
        </p:nvSpPr>
        <p:spPr/>
        <p:txBody>
          <a:bodyPr/>
          <a:lstStyle/>
          <a:p>
            <a:endParaRPr lang="en-ZA"/>
          </a:p>
        </p:txBody>
      </p:sp>
      <p:sp>
        <p:nvSpPr>
          <p:cNvPr id="7" name="Slide Number Placeholder 6"/>
          <p:cNvSpPr>
            <a:spLocks noGrp="1"/>
          </p:cNvSpPr>
          <p:nvPr>
            <p:ph type="sldNum" sz="quarter" idx="12"/>
          </p:nvPr>
        </p:nvSpPr>
        <p:spPr/>
        <p:txBody>
          <a:bodyPr/>
          <a:lstStyle/>
          <a:p>
            <a:fld id="{5BB7E9DE-DF1F-4734-9893-683BA8BBC350}" type="slidenum">
              <a:rPr lang="en-ZA" smtClean="0"/>
              <a:t>‹#›</a:t>
            </a:fld>
            <a:endParaRPr lang="en-ZA"/>
          </a:p>
        </p:txBody>
      </p:sp>
    </p:spTree>
    <p:extLst>
      <p:ext uri="{BB962C8B-B14F-4D97-AF65-F5344CB8AC3E}">
        <p14:creationId xmlns:p14="http://schemas.microsoft.com/office/powerpoint/2010/main" val="621577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ZA"/>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ZA"/>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40B256E-778E-43A7-B6EC-8A7FC8F1350C}" type="datetimeFigureOut">
              <a:rPr lang="en-ZA" smtClean="0"/>
              <a:t>2016/07/31</a:t>
            </a:fld>
            <a:endParaRPr lang="en-ZA"/>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ZA"/>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BB7E9DE-DF1F-4734-9893-683BA8BBC350}" type="slidenum">
              <a:rPr lang="en-ZA" smtClean="0"/>
              <a:t>‹#›</a:t>
            </a:fld>
            <a:endParaRPr lang="en-ZA"/>
          </a:p>
        </p:txBody>
      </p:sp>
    </p:spTree>
    <p:extLst>
      <p:ext uri="{BB962C8B-B14F-4D97-AF65-F5344CB8AC3E}">
        <p14:creationId xmlns:p14="http://schemas.microsoft.com/office/powerpoint/2010/main" val="27409579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8" Type="http://schemas.openxmlformats.org/officeDocument/2006/relationships/slide" Target="slide8.xml"/><Relationship Id="rId3" Type="http://schemas.openxmlformats.org/officeDocument/2006/relationships/slide" Target="slide3.xml"/><Relationship Id="rId7" Type="http://schemas.openxmlformats.org/officeDocument/2006/relationships/slide" Target="slide7.xml"/><Relationship Id="rId2" Type="http://schemas.openxmlformats.org/officeDocument/2006/relationships/slide" Target="slide2.xml"/><Relationship Id="rId1" Type="http://schemas.openxmlformats.org/officeDocument/2006/relationships/slideLayout" Target="../slideLayouts/slideLayout1.xml"/><Relationship Id="rId6" Type="http://schemas.openxmlformats.org/officeDocument/2006/relationships/slide" Target="slide6.xml"/><Relationship Id="rId5" Type="http://schemas.openxmlformats.org/officeDocument/2006/relationships/slide" Target="slide5.xml"/><Relationship Id="rId4" Type="http://schemas.openxmlformats.org/officeDocument/2006/relationships/slide" Target="slide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033668"/>
            <a:ext cx="9144000" cy="1104693"/>
          </a:xfrm>
        </p:spPr>
        <p:txBody>
          <a:bodyPr/>
          <a:lstStyle/>
          <a:p>
            <a:r>
              <a:rPr lang="en-ZA" dirty="0" smtClean="0"/>
              <a:t>Essays</a:t>
            </a:r>
            <a:endParaRPr lang="en-ZA" dirty="0"/>
          </a:p>
        </p:txBody>
      </p:sp>
      <p:sp>
        <p:nvSpPr>
          <p:cNvPr id="3" name="Subtitle 2"/>
          <p:cNvSpPr>
            <a:spLocks noGrp="1"/>
          </p:cNvSpPr>
          <p:nvPr>
            <p:ph type="subTitle" idx="1"/>
          </p:nvPr>
        </p:nvSpPr>
        <p:spPr>
          <a:xfrm>
            <a:off x="1524000" y="2727394"/>
            <a:ext cx="9144000" cy="4766709"/>
          </a:xfrm>
        </p:spPr>
        <p:txBody>
          <a:bodyPr>
            <a:normAutofit/>
          </a:bodyPr>
          <a:lstStyle/>
          <a:p>
            <a:pPr marL="342900" indent="-342900" algn="l">
              <a:buFont typeface="Arial" panose="020B0604020202020204" pitchFamily="34" charset="0"/>
              <a:buChar char="•"/>
            </a:pPr>
            <a:r>
              <a:rPr lang="en-ZA" dirty="0" smtClean="0">
                <a:hlinkClick r:id="rId2" action="ppaction://hlinksldjump"/>
              </a:rPr>
              <a:t>Golden thread</a:t>
            </a:r>
            <a:endParaRPr lang="en-ZA" dirty="0" smtClean="0"/>
          </a:p>
          <a:p>
            <a:pPr marL="342900" indent="-342900" algn="l">
              <a:buFont typeface="Arial" panose="020B0604020202020204" pitchFamily="34" charset="0"/>
              <a:buChar char="•"/>
            </a:pPr>
            <a:r>
              <a:rPr lang="en-ZA" i="1" dirty="0" smtClean="0">
                <a:hlinkClick r:id="rId3" action="ppaction://hlinksldjump"/>
              </a:rPr>
              <a:t>Introduction, body, conclusion</a:t>
            </a:r>
            <a:endParaRPr lang="en-ZA" i="1" dirty="0" smtClean="0"/>
          </a:p>
          <a:p>
            <a:pPr marL="342900" indent="-342900" algn="l">
              <a:buFont typeface="Arial" panose="020B0604020202020204" pitchFamily="34" charset="0"/>
              <a:buChar char="•"/>
            </a:pPr>
            <a:r>
              <a:rPr lang="en-ZA" b="1" dirty="0" smtClean="0">
                <a:hlinkClick r:id="rId4" action="ppaction://hlinksldjump"/>
              </a:rPr>
              <a:t>Argumentative essays</a:t>
            </a:r>
            <a:endParaRPr lang="en-ZA" b="1" dirty="0" smtClean="0"/>
          </a:p>
          <a:p>
            <a:pPr marL="342900" indent="-342900" algn="l">
              <a:buFont typeface="Arial" panose="020B0604020202020204" pitchFamily="34" charset="0"/>
              <a:buChar char="•"/>
            </a:pPr>
            <a:r>
              <a:rPr lang="en-ZA" dirty="0" smtClean="0">
                <a:hlinkClick r:id="rId5" action="ppaction://hlinksldjump"/>
              </a:rPr>
              <a:t>Descriptive essays</a:t>
            </a:r>
            <a:endParaRPr lang="en-ZA" dirty="0" smtClean="0"/>
          </a:p>
          <a:p>
            <a:pPr marL="342900" indent="-342900" algn="l">
              <a:buFont typeface="Arial" panose="020B0604020202020204" pitchFamily="34" charset="0"/>
              <a:buChar char="•"/>
            </a:pPr>
            <a:r>
              <a:rPr lang="en-ZA" dirty="0" smtClean="0">
                <a:hlinkClick r:id="rId6" action="ppaction://hlinksldjump"/>
              </a:rPr>
              <a:t>Discursive or expository essays</a:t>
            </a:r>
            <a:endParaRPr lang="en-ZA" dirty="0" smtClean="0"/>
          </a:p>
          <a:p>
            <a:pPr marL="342900" indent="-342900" algn="l">
              <a:buFont typeface="Arial" panose="020B0604020202020204" pitchFamily="34" charset="0"/>
              <a:buChar char="•"/>
            </a:pPr>
            <a:r>
              <a:rPr lang="en-ZA" dirty="0" smtClean="0">
                <a:hlinkClick r:id="rId7" action="ppaction://hlinksldjump"/>
              </a:rPr>
              <a:t>Narrative essays</a:t>
            </a:r>
            <a:endParaRPr lang="en-ZA" dirty="0" smtClean="0"/>
          </a:p>
          <a:p>
            <a:pPr marL="342900" indent="-342900" algn="l">
              <a:buFont typeface="Arial" panose="020B0604020202020204" pitchFamily="34" charset="0"/>
              <a:buChar char="•"/>
            </a:pPr>
            <a:r>
              <a:rPr lang="en-ZA" dirty="0" smtClean="0">
                <a:hlinkClick r:id="rId8" action="ppaction://hlinksldjump"/>
              </a:rPr>
              <a:t>Reflective / personal / creative / imaginative essays</a:t>
            </a:r>
            <a:endParaRPr lang="en-ZA" dirty="0" smtClean="0"/>
          </a:p>
          <a:p>
            <a:pPr marL="342900" indent="-342900" algn="l">
              <a:buFont typeface="Arial" panose="020B0604020202020204" pitchFamily="34" charset="0"/>
              <a:buChar char="•"/>
            </a:pPr>
            <a:endParaRPr lang="en-ZA" dirty="0" smtClean="0"/>
          </a:p>
          <a:p>
            <a:pPr marL="342900" indent="-342900" algn="l">
              <a:buFont typeface="Arial" panose="020B0604020202020204" pitchFamily="34" charset="0"/>
              <a:buChar char="•"/>
            </a:pPr>
            <a:endParaRPr lang="en-ZA" dirty="0" smtClean="0"/>
          </a:p>
          <a:p>
            <a:pPr marL="342900" indent="-342900" algn="l">
              <a:buFont typeface="Arial" panose="020B0604020202020204" pitchFamily="34" charset="0"/>
              <a:buChar char="•"/>
            </a:pPr>
            <a:endParaRPr lang="en-ZA" dirty="0" smtClean="0"/>
          </a:p>
          <a:p>
            <a:pPr marL="342900" indent="-342900" algn="l">
              <a:buFont typeface="Arial" panose="020B0604020202020204" pitchFamily="34" charset="0"/>
              <a:buChar char="•"/>
            </a:pPr>
            <a:endParaRPr lang="en-ZA" b="1" dirty="0" smtClean="0"/>
          </a:p>
          <a:p>
            <a:pPr marL="342900" indent="-342900" algn="l">
              <a:buFont typeface="Arial" panose="020B0604020202020204" pitchFamily="34" charset="0"/>
              <a:buChar char="•"/>
            </a:pPr>
            <a:endParaRPr lang="en-ZA" i="1" dirty="0" smtClean="0"/>
          </a:p>
          <a:p>
            <a:pPr marL="342900" indent="-342900" algn="l">
              <a:buFont typeface="Arial" panose="020B0604020202020204" pitchFamily="34" charset="0"/>
              <a:buChar char="•"/>
            </a:pPr>
            <a:endParaRPr lang="en-ZA" dirty="0" smtClean="0"/>
          </a:p>
          <a:p>
            <a:pPr marL="342900" indent="-342900" algn="l">
              <a:buFont typeface="Arial" panose="020B0604020202020204" pitchFamily="34" charset="0"/>
              <a:buChar char="•"/>
            </a:pPr>
            <a:endParaRPr lang="en-ZA" dirty="0"/>
          </a:p>
        </p:txBody>
      </p:sp>
    </p:spTree>
    <p:extLst>
      <p:ext uri="{BB962C8B-B14F-4D97-AF65-F5344CB8AC3E}">
        <p14:creationId xmlns:p14="http://schemas.microsoft.com/office/powerpoint/2010/main" val="305701782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smtClean="0"/>
              <a:t>Golden thread</a:t>
            </a:r>
            <a:endParaRPr lang="en-ZA" dirty="0"/>
          </a:p>
        </p:txBody>
      </p:sp>
      <p:sp>
        <p:nvSpPr>
          <p:cNvPr id="3" name="Content Placeholder 2"/>
          <p:cNvSpPr>
            <a:spLocks noGrp="1"/>
          </p:cNvSpPr>
          <p:nvPr>
            <p:ph idx="1"/>
          </p:nvPr>
        </p:nvSpPr>
        <p:spPr/>
        <p:txBody>
          <a:bodyPr/>
          <a:lstStyle/>
          <a:p>
            <a:r>
              <a:rPr lang="en-ZA" dirty="0"/>
              <a:t>When writing an essay it is always very important to keep the “Golden thread” approach in mind. Imagine a piece of thread flowing through your piece of writing – it is what keeps it all together, and ensures that it makes sense. If I pull at the one end of the thread, your ideas should follow, and if I pull at the other end – your ideas should still follow! If your arguments or ideas are not properly developed or set out, the thread will snap.</a:t>
            </a:r>
          </a:p>
          <a:p>
            <a:r>
              <a:rPr lang="en-ZA" dirty="0"/>
              <a:t>Coherency is always of utmost importance when writing an essay, if you jump around from one idea to the next – the golden thread will fail, and your essay might not make sense.</a:t>
            </a:r>
          </a:p>
        </p:txBody>
      </p:sp>
    </p:spTree>
    <p:extLst>
      <p:ext uri="{BB962C8B-B14F-4D97-AF65-F5344CB8AC3E}">
        <p14:creationId xmlns:p14="http://schemas.microsoft.com/office/powerpoint/2010/main" val="22514879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i="1" dirty="0" smtClean="0"/>
              <a:t>Introduction, body, conclusion</a:t>
            </a:r>
            <a:endParaRPr lang="en-ZA" dirty="0"/>
          </a:p>
        </p:txBody>
      </p:sp>
      <p:sp>
        <p:nvSpPr>
          <p:cNvPr id="3" name="Content Placeholder 2"/>
          <p:cNvSpPr>
            <a:spLocks noGrp="1"/>
          </p:cNvSpPr>
          <p:nvPr>
            <p:ph idx="1"/>
          </p:nvPr>
        </p:nvSpPr>
        <p:spPr/>
        <p:txBody>
          <a:bodyPr>
            <a:normAutofit fontScale="92500" lnSpcReduction="10000"/>
          </a:bodyPr>
          <a:lstStyle/>
          <a:p>
            <a:r>
              <a:rPr lang="en-ZA" dirty="0"/>
              <a:t>In the </a:t>
            </a:r>
            <a:r>
              <a:rPr lang="en-ZA" i="1" dirty="0"/>
              <a:t>introduction</a:t>
            </a:r>
            <a:r>
              <a:rPr lang="en-ZA" dirty="0"/>
              <a:t> of your essay, you have to make either a bold statement or interesting one – you should try to grab the attention of your reader!</a:t>
            </a:r>
          </a:p>
          <a:p>
            <a:r>
              <a:rPr lang="en-ZA" dirty="0"/>
              <a:t>The </a:t>
            </a:r>
            <a:r>
              <a:rPr lang="en-ZA" i="1" dirty="0"/>
              <a:t>body</a:t>
            </a:r>
            <a:r>
              <a:rPr lang="en-ZA" dirty="0"/>
              <a:t> of your essay should always contain some kind of development, whether it is in your story or in the characters. It is very important to write in paragraphs, and each paragraph should develop one idea only. The same goes for sentences – you cannot have three different ideas in one sentence! When you do this, the sentence becomes a run-on sentence, and you run the risk of losing your reader completely. One thought -&gt; one sentence ; one set of ideas -&gt; one paragraph.</a:t>
            </a:r>
          </a:p>
          <a:p>
            <a:r>
              <a:rPr lang="en-ZA" dirty="0"/>
              <a:t>The </a:t>
            </a:r>
            <a:r>
              <a:rPr lang="en-ZA" i="1" dirty="0"/>
              <a:t>conclusion</a:t>
            </a:r>
            <a:r>
              <a:rPr lang="en-ZA" dirty="0"/>
              <a:t> of your essay does exactly that – it concludes your story. All the loose ends have to be tied up at this stage – imagine the conclusion as tying your whole story into a neat little bundle of excellence!</a:t>
            </a:r>
          </a:p>
        </p:txBody>
      </p:sp>
    </p:spTree>
    <p:extLst>
      <p:ext uri="{BB962C8B-B14F-4D97-AF65-F5344CB8AC3E}">
        <p14:creationId xmlns:p14="http://schemas.microsoft.com/office/powerpoint/2010/main" val="333804059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b="1" dirty="0"/>
              <a:t>Argumentative </a:t>
            </a:r>
            <a:r>
              <a:rPr lang="en-ZA" b="1" dirty="0" smtClean="0"/>
              <a:t>essays</a:t>
            </a:r>
            <a:endParaRPr lang="en-ZA" dirty="0"/>
          </a:p>
        </p:txBody>
      </p:sp>
      <p:sp>
        <p:nvSpPr>
          <p:cNvPr id="3" name="Content Placeholder 2"/>
          <p:cNvSpPr>
            <a:spLocks noGrp="1"/>
          </p:cNvSpPr>
          <p:nvPr>
            <p:ph idx="1"/>
          </p:nvPr>
        </p:nvSpPr>
        <p:spPr/>
        <p:txBody>
          <a:bodyPr>
            <a:normAutofit fontScale="92500" lnSpcReduction="10000"/>
          </a:bodyPr>
          <a:lstStyle/>
          <a:p>
            <a:r>
              <a:rPr lang="en-ZA" dirty="0"/>
              <a:t>An argumentative essay starts with a strong statement, and has a formal structured approach where ideas and opinions flow logically. The introduction should convey your point of view on the topic, and the conclusion should round off your argument.</a:t>
            </a:r>
          </a:p>
          <a:p>
            <a:r>
              <a:rPr lang="en-ZA" dirty="0"/>
              <a:t>The argumentative essay </a:t>
            </a:r>
            <a:r>
              <a:rPr lang="en-ZA" i="1" dirty="0"/>
              <a:t>aims to convince, persuade or manipulate</a:t>
            </a:r>
            <a:r>
              <a:rPr lang="en-ZA" dirty="0"/>
              <a:t>, and therefore your opinion/viewpoint should be clear – the reader should not have to wonder what you think about the problem after reading your essay. You have to pick a SIDE! You should all be rather good at writing argumentative essays, because you can argue and fight about it!</a:t>
            </a:r>
          </a:p>
          <a:p>
            <a:r>
              <a:rPr lang="en-ZA" dirty="0"/>
              <a:t>Remember that in an argumentative essay you should have a well thought out argument – in other words, support why you agree or disagree with the topic.</a:t>
            </a:r>
          </a:p>
        </p:txBody>
      </p:sp>
    </p:spTree>
    <p:extLst>
      <p:ext uri="{BB962C8B-B14F-4D97-AF65-F5344CB8AC3E}">
        <p14:creationId xmlns:p14="http://schemas.microsoft.com/office/powerpoint/2010/main" val="166903004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a:t>Descriptive essays</a:t>
            </a:r>
          </a:p>
        </p:txBody>
      </p:sp>
      <p:sp>
        <p:nvSpPr>
          <p:cNvPr id="3" name="Content Placeholder 2"/>
          <p:cNvSpPr>
            <a:spLocks noGrp="1"/>
          </p:cNvSpPr>
          <p:nvPr>
            <p:ph idx="1"/>
          </p:nvPr>
        </p:nvSpPr>
        <p:spPr/>
        <p:txBody>
          <a:bodyPr>
            <a:normAutofit fontScale="92500" lnSpcReduction="10000"/>
          </a:bodyPr>
          <a:lstStyle/>
          <a:p>
            <a:r>
              <a:rPr lang="en-ZA" dirty="0"/>
              <a:t>Fortunately, like most essays, the name of the type of essay explains it rather well. As would be expected, a descriptive essay relies on you </a:t>
            </a:r>
            <a:r>
              <a:rPr lang="en-ZA" i="1" dirty="0"/>
              <a:t>describing different objects, people or instances</a:t>
            </a:r>
            <a:r>
              <a:rPr lang="en-ZA" dirty="0"/>
              <a:t>. You have to rely on your skill to describe something so that the reader can ‘see’ it.  You have to be able to make the reader feel what you feel, or see what you see through your use of words. </a:t>
            </a:r>
            <a:endParaRPr lang="en-ZA" dirty="0" smtClean="0"/>
          </a:p>
          <a:p>
            <a:r>
              <a:rPr lang="en-ZA" dirty="0" smtClean="0"/>
              <a:t>We </a:t>
            </a:r>
            <a:r>
              <a:rPr lang="en-ZA" dirty="0"/>
              <a:t>thus use adjectives and adverbs when writing a descriptive essay. Along with your use of emotive and figurative language, you need to incorporate your senses as much as possible, so that the reader can become as involved in the essay as you are. </a:t>
            </a:r>
            <a:endParaRPr lang="en-ZA" dirty="0" smtClean="0"/>
          </a:p>
          <a:p>
            <a:r>
              <a:rPr lang="en-ZA" dirty="0" smtClean="0"/>
              <a:t>Make </a:t>
            </a:r>
            <a:r>
              <a:rPr lang="en-ZA" dirty="0"/>
              <a:t>the details count as this is what draws your reader and therefore determines whether your story is a good one or not.</a:t>
            </a:r>
          </a:p>
        </p:txBody>
      </p:sp>
    </p:spTree>
    <p:extLst>
      <p:ext uri="{BB962C8B-B14F-4D97-AF65-F5344CB8AC3E}">
        <p14:creationId xmlns:p14="http://schemas.microsoft.com/office/powerpoint/2010/main" val="350308274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a:t>Discursive or expository essays</a:t>
            </a:r>
          </a:p>
        </p:txBody>
      </p:sp>
      <p:sp>
        <p:nvSpPr>
          <p:cNvPr id="3" name="Content Placeholder 2"/>
          <p:cNvSpPr>
            <a:spLocks noGrp="1"/>
          </p:cNvSpPr>
          <p:nvPr>
            <p:ph idx="1"/>
          </p:nvPr>
        </p:nvSpPr>
        <p:spPr/>
        <p:txBody>
          <a:bodyPr/>
          <a:lstStyle/>
          <a:p>
            <a:r>
              <a:rPr lang="en-ZA" dirty="0"/>
              <a:t>With a discursive essay, you are still arguing, but you are expected to </a:t>
            </a:r>
            <a:r>
              <a:rPr lang="en-ZA" i="1" dirty="0"/>
              <a:t>argue both sides of the story</a:t>
            </a:r>
            <a:r>
              <a:rPr lang="en-ZA" dirty="0"/>
              <a:t>. You should weigh up the pros and cons, using examples to back up a statement. </a:t>
            </a:r>
            <a:endParaRPr lang="en-ZA" dirty="0" smtClean="0"/>
          </a:p>
          <a:p>
            <a:r>
              <a:rPr lang="en-ZA" dirty="0" smtClean="0"/>
              <a:t>The </a:t>
            </a:r>
            <a:r>
              <a:rPr lang="en-ZA" dirty="0"/>
              <a:t>conclusion that you have to draw should be a considered one and completely unbiased. Saying that your essay has to be unbiased means that you are allowed to show your own opinion, but you should not let your own thoughts and values influence the essay, you may not pick a side!</a:t>
            </a:r>
          </a:p>
        </p:txBody>
      </p:sp>
    </p:spTree>
    <p:extLst>
      <p:ext uri="{BB962C8B-B14F-4D97-AF65-F5344CB8AC3E}">
        <p14:creationId xmlns:p14="http://schemas.microsoft.com/office/powerpoint/2010/main" val="90622265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a:t>Narrative essays</a:t>
            </a:r>
          </a:p>
        </p:txBody>
      </p:sp>
      <p:sp>
        <p:nvSpPr>
          <p:cNvPr id="3" name="Content Placeholder 2"/>
          <p:cNvSpPr>
            <a:spLocks noGrp="1"/>
          </p:cNvSpPr>
          <p:nvPr>
            <p:ph idx="1"/>
          </p:nvPr>
        </p:nvSpPr>
        <p:spPr/>
        <p:txBody>
          <a:bodyPr>
            <a:normAutofit fontScale="92500" lnSpcReduction="10000"/>
          </a:bodyPr>
          <a:lstStyle/>
          <a:p>
            <a:r>
              <a:rPr lang="en-ZA" dirty="0" smtClean="0"/>
              <a:t>Narrative </a:t>
            </a:r>
            <a:r>
              <a:rPr lang="en-ZA" dirty="0"/>
              <a:t>essays are essays in which you narrate (</a:t>
            </a:r>
            <a:r>
              <a:rPr lang="en-ZA" i="1" dirty="0"/>
              <a:t>relate/describe something that happened</a:t>
            </a:r>
            <a:r>
              <a:rPr lang="en-ZA" dirty="0"/>
              <a:t>). Thus remember that the function of a narrative essay is to tell a story, in detail! This story can be told from the first person (I could feel my heart pounding in my chest) or the third person perspective (She could feel her heart pounding in her chest). </a:t>
            </a:r>
            <a:endParaRPr lang="en-ZA" dirty="0" smtClean="0"/>
          </a:p>
          <a:p>
            <a:r>
              <a:rPr lang="en-ZA" dirty="0" smtClean="0"/>
              <a:t>Remember </a:t>
            </a:r>
            <a:r>
              <a:rPr lang="en-ZA" dirty="0"/>
              <a:t>to include detail in your story, the reader has to be able to imagine your story as if it were happening in front of them. Remember because it is a story, there has to be a plot! So in other words, your story has to go somewhere with a beginning, middle and end! Normally a story runs chronologically, but if you want to add a little spice you are allowed to throw in a few flashbacks! The story that you are telling can be either imaginative or real.</a:t>
            </a:r>
          </a:p>
          <a:p>
            <a:endParaRPr lang="en-ZA" dirty="0"/>
          </a:p>
        </p:txBody>
      </p:sp>
    </p:spTree>
    <p:extLst>
      <p:ext uri="{BB962C8B-B14F-4D97-AF65-F5344CB8AC3E}">
        <p14:creationId xmlns:p14="http://schemas.microsoft.com/office/powerpoint/2010/main" val="163870047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ZA" dirty="0"/>
              <a:t>Reflective / personal / creative / imaginative essays</a:t>
            </a:r>
          </a:p>
        </p:txBody>
      </p:sp>
      <p:sp>
        <p:nvSpPr>
          <p:cNvPr id="3" name="Content Placeholder 2"/>
          <p:cNvSpPr>
            <a:spLocks noGrp="1"/>
          </p:cNvSpPr>
          <p:nvPr>
            <p:ph idx="1"/>
          </p:nvPr>
        </p:nvSpPr>
        <p:spPr/>
        <p:txBody>
          <a:bodyPr/>
          <a:lstStyle/>
          <a:p>
            <a:r>
              <a:rPr lang="en-ZA" dirty="0"/>
              <a:t>This type of essay is all about your </a:t>
            </a:r>
            <a:r>
              <a:rPr lang="en-ZA" i="1" dirty="0"/>
              <a:t>observation of the world around you</a:t>
            </a:r>
            <a:r>
              <a:rPr lang="en-ZA" dirty="0"/>
              <a:t>, and how you can relate to that – most of the time this will be a genuine situation that you are describing. </a:t>
            </a:r>
            <a:endParaRPr lang="en-ZA" dirty="0" smtClean="0"/>
          </a:p>
          <a:p>
            <a:r>
              <a:rPr lang="en-ZA" dirty="0" smtClean="0"/>
              <a:t>This </a:t>
            </a:r>
            <a:r>
              <a:rPr lang="en-ZA" dirty="0"/>
              <a:t>essay uses the first person perspective, because you are using your own experiences to draw from to tell the story, and it is written from your point of view. </a:t>
            </a:r>
            <a:endParaRPr lang="en-ZA" dirty="0" smtClean="0"/>
          </a:p>
          <a:p>
            <a:r>
              <a:rPr lang="en-ZA" dirty="0" smtClean="0"/>
              <a:t>The </a:t>
            </a:r>
            <a:r>
              <a:rPr lang="en-ZA" dirty="0"/>
              <a:t>point is that you have to make the story seem real to the person reading it by the way you tell it.</a:t>
            </a:r>
          </a:p>
          <a:p>
            <a:endParaRPr lang="en-ZA" dirty="0"/>
          </a:p>
        </p:txBody>
      </p:sp>
    </p:spTree>
    <p:extLst>
      <p:ext uri="{BB962C8B-B14F-4D97-AF65-F5344CB8AC3E}">
        <p14:creationId xmlns:p14="http://schemas.microsoft.com/office/powerpoint/2010/main" val="168429738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TotalTime>
  <Words>998</Words>
  <Application>Microsoft Office PowerPoint</Application>
  <PresentationFormat>Widescreen</PresentationFormat>
  <Paragraphs>38</Paragraphs>
  <Slides>8</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8</vt:i4>
      </vt:variant>
    </vt:vector>
  </HeadingPairs>
  <TitlesOfParts>
    <vt:vector size="12" baseType="lpstr">
      <vt:lpstr>Arial</vt:lpstr>
      <vt:lpstr>Calibri</vt:lpstr>
      <vt:lpstr>Calibri Light</vt:lpstr>
      <vt:lpstr>Office Theme</vt:lpstr>
      <vt:lpstr>Essays</vt:lpstr>
      <vt:lpstr>Golden thread</vt:lpstr>
      <vt:lpstr>Introduction, body, conclusion</vt:lpstr>
      <vt:lpstr>Argumentative essays</vt:lpstr>
      <vt:lpstr>Descriptive essays</vt:lpstr>
      <vt:lpstr>Discursive or expository essays</vt:lpstr>
      <vt:lpstr>Narrative essays</vt:lpstr>
      <vt:lpstr>Reflective / personal / creative / imaginative essays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Essays</dc:title>
  <dc:creator>R Barnard</dc:creator>
  <cp:lastModifiedBy>R Barnard</cp:lastModifiedBy>
  <cp:revision>2</cp:revision>
  <dcterms:created xsi:type="dcterms:W3CDTF">2016-07-30T16:34:20Z</dcterms:created>
  <dcterms:modified xsi:type="dcterms:W3CDTF">2016-07-31T17:05:26Z</dcterms:modified>
</cp:coreProperties>
</file>

<file path=docProps/thumbnail.jpeg>
</file>